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41.jpg" ContentType="image/pn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481" r:id="rId2"/>
    <p:sldId id="607" r:id="rId3"/>
    <p:sldId id="570" r:id="rId4"/>
    <p:sldId id="532" r:id="rId5"/>
    <p:sldId id="584" r:id="rId6"/>
    <p:sldId id="634" r:id="rId7"/>
    <p:sldId id="533" r:id="rId8"/>
    <p:sldId id="534" r:id="rId9"/>
    <p:sldId id="535" r:id="rId10"/>
    <p:sldId id="536" r:id="rId11"/>
    <p:sldId id="537" r:id="rId12"/>
    <p:sldId id="538" r:id="rId13"/>
    <p:sldId id="539" r:id="rId14"/>
    <p:sldId id="540" r:id="rId15"/>
    <p:sldId id="576" r:id="rId16"/>
    <p:sldId id="577" r:id="rId17"/>
    <p:sldId id="578" r:id="rId18"/>
    <p:sldId id="544" r:id="rId19"/>
    <p:sldId id="545" r:id="rId20"/>
    <p:sldId id="582" r:id="rId21"/>
    <p:sldId id="546" r:id="rId22"/>
    <p:sldId id="547" r:id="rId23"/>
    <p:sldId id="548" r:id="rId24"/>
    <p:sldId id="560" r:id="rId25"/>
    <p:sldId id="632" r:id="rId26"/>
    <p:sldId id="608" r:id="rId27"/>
    <p:sldId id="609" r:id="rId28"/>
    <p:sldId id="611" r:id="rId29"/>
    <p:sldId id="613" r:id="rId30"/>
    <p:sldId id="615" r:id="rId31"/>
    <p:sldId id="616" r:id="rId32"/>
    <p:sldId id="617" r:id="rId33"/>
    <p:sldId id="618" r:id="rId34"/>
    <p:sldId id="619" r:id="rId35"/>
    <p:sldId id="621" r:id="rId36"/>
    <p:sldId id="622" r:id="rId37"/>
    <p:sldId id="623" r:id="rId38"/>
    <p:sldId id="624" r:id="rId39"/>
    <p:sldId id="625" r:id="rId40"/>
    <p:sldId id="626" r:id="rId41"/>
    <p:sldId id="627" r:id="rId42"/>
    <p:sldId id="628" r:id="rId43"/>
    <p:sldId id="629" r:id="rId44"/>
    <p:sldId id="630" r:id="rId45"/>
    <p:sldId id="631" r:id="rId46"/>
    <p:sldId id="561" r:id="rId47"/>
    <p:sldId id="562" r:id="rId48"/>
    <p:sldId id="633" r:id="rId49"/>
    <p:sldId id="575" r:id="rId50"/>
    <p:sldId id="565" r:id="rId51"/>
    <p:sldId id="525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9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84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CCD9F-5C0B-7741-80D0-78571879982B}" type="datetimeFigureOut">
              <a:rPr lang="en-US" smtClean="0"/>
              <a:pPr/>
              <a:t>04/10/2013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392BF-8755-D94B-8173-F5D4F58AD1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58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Outreach</a:t>
            </a:r>
            <a:r>
              <a:rPr lang="en-US" baseline="0" dirty="0" smtClean="0"/>
              <a:t> = logos for </a:t>
            </a:r>
            <a:r>
              <a:rPr lang="en-US" baseline="0" dirty="0" err="1" smtClean="0"/>
              <a:t>Mashable</a:t>
            </a:r>
            <a:r>
              <a:rPr lang="en-US" baseline="0" dirty="0" smtClean="0"/>
              <a:t>, Guardian, https://</a:t>
            </a:r>
            <a:r>
              <a:rPr lang="en-US" baseline="0" dirty="0" err="1" smtClean="0"/>
              <a:t>www.gov.uk</a:t>
            </a:r>
            <a:r>
              <a:rPr lang="en-US" baseline="0" dirty="0" smtClean="0"/>
              <a:t>/, http://</a:t>
            </a:r>
            <a:r>
              <a:rPr lang="en-US" baseline="0" dirty="0" err="1" smtClean="0"/>
              <a:t>www.coolest-gadgets.com</a:t>
            </a:r>
            <a:r>
              <a:rPr lang="en-US" baseline="0" dirty="0" smtClean="0"/>
              <a:t>/</a:t>
            </a:r>
            <a:br>
              <a:rPr lang="en-US" baseline="0" dirty="0" smtClean="0"/>
            </a:br>
            <a:r>
              <a:rPr lang="en-US" baseline="0" dirty="0" smtClean="0"/>
              <a:t>Social Media = logos for Twitter, Facebook, Google +, </a:t>
            </a:r>
            <a:r>
              <a:rPr lang="en-US" baseline="0" dirty="0" err="1" smtClean="0"/>
              <a:t>Tumblr</a:t>
            </a:r>
            <a:endParaRPr lang="en-US" baseline="0" dirty="0" smtClean="0"/>
          </a:p>
          <a:p>
            <a:r>
              <a:rPr lang="en-US" baseline="0" dirty="0" smtClean="0"/>
              <a:t>Content Production = something like this: http://</a:t>
            </a:r>
            <a:r>
              <a:rPr lang="en-US" baseline="0" dirty="0" err="1" smtClean="0"/>
              <a:t>www.innovationsinnewspapers.com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wp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wp</a:t>
            </a:r>
            <a:r>
              <a:rPr lang="en-US" baseline="0" dirty="0" smtClean="0"/>
              <a:t>-content/uploads/2009/08/1.jpg</a:t>
            </a:r>
          </a:p>
          <a:p>
            <a:r>
              <a:rPr lang="en-US" baseline="0" dirty="0" smtClean="0"/>
              <a:t>Paid Media = http://ceblog.s3.amazonaws.com/</a:t>
            </a:r>
            <a:r>
              <a:rPr lang="en-US" baseline="0" dirty="0" err="1" smtClean="0"/>
              <a:t>wp</a:t>
            </a:r>
            <a:r>
              <a:rPr lang="en-US" baseline="0" dirty="0" smtClean="0"/>
              <a:t>-content/uploads/2012/01/</a:t>
            </a:r>
            <a:r>
              <a:rPr lang="en-US" baseline="0" dirty="0" err="1" smtClean="0"/>
              <a:t>kisses_from_katie.png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SEO Strategy = http://</a:t>
            </a:r>
            <a:r>
              <a:rPr lang="en-US" baseline="0" dirty="0" err="1" smtClean="0"/>
              <a:t>imgur.com</a:t>
            </a:r>
            <a:r>
              <a:rPr lang="en-US" baseline="0" dirty="0" smtClean="0"/>
              <a:t>/OJu6033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392BF-8755-D94B-8173-F5D4F58AD19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99360E3-D544-0B40-B420-64BA5A0CB101}" type="slidenum">
              <a:rPr lang="en-GB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99360E3-D544-0B40-B420-64BA5A0CB101}" type="slidenum">
              <a:rPr lang="en-GB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*Internal data*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BDFAD-9DC0-45C5-888A-09605C2C38F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18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2FAE-1E72-2041-87D2-06B8944BEAA0}" type="datetimeFigureOut">
              <a:rPr lang="en-US" smtClean="0"/>
              <a:pPr/>
              <a:t>04/10/2013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C825-AB64-D549-B64A-C1A34B5ED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2FAE-1E72-2041-87D2-06B8944BEAA0}" type="datetimeFigureOut">
              <a:rPr lang="en-US" smtClean="0"/>
              <a:pPr/>
              <a:t>04/10/2013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C825-AB64-D549-B64A-C1A34B5ED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20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2FAE-1E72-2041-87D2-06B8944BEAA0}" type="datetimeFigureOut">
              <a:rPr lang="en-US" smtClean="0"/>
              <a:pPr/>
              <a:t>04/10/2013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C825-AB64-D549-B64A-C1A34B5ED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2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2FAE-1E72-2041-87D2-06B8944BEAA0}" type="datetimeFigureOut">
              <a:rPr lang="en-US" smtClean="0"/>
              <a:pPr/>
              <a:t>04/10/2013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C825-AB64-D549-B64A-C1A34B5ED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51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2FAE-1E72-2041-87D2-06B8944BEAA0}" type="datetimeFigureOut">
              <a:rPr lang="en-US" smtClean="0"/>
              <a:pPr/>
              <a:t>04/10/2013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C825-AB64-D549-B64A-C1A34B5ED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33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2FAE-1E72-2041-87D2-06B8944BEAA0}" type="datetimeFigureOut">
              <a:rPr lang="en-US" smtClean="0"/>
              <a:pPr/>
              <a:t>04/10/2013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C825-AB64-D549-B64A-C1A34B5ED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7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2FAE-1E72-2041-87D2-06B8944BEAA0}" type="datetimeFigureOut">
              <a:rPr lang="en-US" smtClean="0"/>
              <a:pPr/>
              <a:t>04/10/2013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C825-AB64-D549-B64A-C1A34B5ED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65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2FAE-1E72-2041-87D2-06B8944BEAA0}" type="datetimeFigureOut">
              <a:rPr lang="en-US" smtClean="0"/>
              <a:pPr/>
              <a:t>04/10/2013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C825-AB64-D549-B64A-C1A34B5ED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5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2FAE-1E72-2041-87D2-06B8944BEAA0}" type="datetimeFigureOut">
              <a:rPr lang="en-US" smtClean="0"/>
              <a:pPr/>
              <a:t>04/10/2013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C825-AB64-D549-B64A-C1A34B5ED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20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2FAE-1E72-2041-87D2-06B8944BEAA0}" type="datetimeFigureOut">
              <a:rPr lang="en-US" smtClean="0"/>
              <a:pPr/>
              <a:t>04/10/2013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C825-AB64-D549-B64A-C1A34B5ED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20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2FAE-1E72-2041-87D2-06B8944BEAA0}" type="datetimeFigureOut">
              <a:rPr lang="en-US" smtClean="0"/>
              <a:pPr/>
              <a:t>04/10/2013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C825-AB64-D549-B64A-C1A34B5ED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6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B2FAE-1E72-2041-87D2-06B8944BEAA0}" type="datetimeFigureOut">
              <a:rPr lang="en-US" smtClean="0"/>
              <a:pPr/>
              <a:t>04/10/2013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5C825-AB64-D549-B64A-C1A34B5ED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9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6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7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8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1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2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3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7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7.jpeg"/><Relationship Id="rId6" Type="http://schemas.openxmlformats.org/officeDocument/2006/relationships/image" Target="../media/image32.png"/><Relationship Id="rId7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3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jpg"/><Relationship Id="rId8" Type="http://schemas.openxmlformats.org/officeDocument/2006/relationships/image" Target="../media/image39.png"/><Relationship Id="rId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7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7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5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7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7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7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7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63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6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7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66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eg"/><Relationship Id="rId3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3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5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1"/>
          <p:cNvSpPr txBox="1">
            <a:spLocks/>
          </p:cNvSpPr>
          <p:nvPr/>
        </p:nvSpPr>
        <p:spPr bwMode="auto">
          <a:xfrm>
            <a:off x="0" y="2954338"/>
            <a:ext cx="91440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4400" b="1" dirty="0" smtClean="0">
                <a:solidFill>
                  <a:srgbClr val="0097CE"/>
                </a:solidFill>
                <a:latin typeface="Proxima Nova Rg" charset="0"/>
              </a:rPr>
              <a:t>Integration of Search, Social &amp; Content in Europe </a:t>
            </a:r>
            <a:endParaRPr lang="en-US" sz="4400" b="1" dirty="0">
              <a:solidFill>
                <a:srgbClr val="0097CE"/>
              </a:solidFill>
              <a:latin typeface="Proxima Nova Rg" charset="0"/>
            </a:endParaRPr>
          </a:p>
        </p:txBody>
      </p:sp>
      <p:sp>
        <p:nvSpPr>
          <p:cNvPr id="2052" name="Title 1"/>
          <p:cNvSpPr txBox="1">
            <a:spLocks/>
          </p:cNvSpPr>
          <p:nvPr/>
        </p:nvSpPr>
        <p:spPr bwMode="auto">
          <a:xfrm>
            <a:off x="0" y="4494213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800" b="1" dirty="0">
                <a:solidFill>
                  <a:srgbClr val="011527"/>
                </a:solidFill>
                <a:latin typeface="Proxima Nova Rg" charset="0"/>
              </a:rPr>
              <a:t>KEVIN GIBBONS</a:t>
            </a:r>
          </a:p>
          <a:p>
            <a:pPr algn="ctr"/>
            <a:r>
              <a:rPr lang="en-US" sz="2400" dirty="0">
                <a:solidFill>
                  <a:srgbClr val="011527"/>
                </a:solidFill>
                <a:latin typeface="Proxima Nova Rg" charset="0"/>
              </a:rPr>
              <a:t>BLUEGLASS.CO.UK </a:t>
            </a:r>
          </a:p>
          <a:p>
            <a:pPr algn="ctr"/>
            <a:r>
              <a:rPr lang="en-US" sz="2400" dirty="0">
                <a:solidFill>
                  <a:srgbClr val="011527"/>
                </a:solidFill>
                <a:latin typeface="Proxima Nova Rg" charset="0"/>
              </a:rPr>
              <a:t>@KEVGIBBO</a:t>
            </a:r>
          </a:p>
        </p:txBody>
      </p:sp>
      <p:pic>
        <p:nvPicPr>
          <p:cNvPr id="2" name="Picture 1" descr="Screen Shot 2013-10-03 at 15.59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092200"/>
            <a:ext cx="3086100" cy="164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7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5014"/>
            <a:ext cx="9144000" cy="1143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Where your traffic comes from (referrals)</a:t>
            </a:r>
            <a:endParaRPr lang="en-GB" sz="4000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3" name="Picture 2" descr="Screen Shot 2013-02-13 at 22.13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2514600"/>
            <a:ext cx="4775200" cy="2603500"/>
          </a:xfrm>
          <a:prstGeom prst="rect">
            <a:avLst/>
          </a:prstGeom>
        </p:spPr>
      </p:pic>
      <p:pic>
        <p:nvPicPr>
          <p:cNvPr id="5" name="Picture 4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80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9114"/>
            <a:ext cx="9144000" cy="1143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Social signals &amp; human engagement</a:t>
            </a:r>
            <a:endParaRPr lang="en-GB" sz="4000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6262"/>
            <a:ext cx="9144000" cy="4901738"/>
          </a:xfrm>
          <a:prstGeom prst="rect">
            <a:avLst/>
          </a:prstGeom>
        </p:spPr>
      </p:pic>
      <p:pic>
        <p:nvPicPr>
          <p:cNvPr id="6" name="Picture 5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3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6914"/>
            <a:ext cx="9144000" cy="1143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Your writers’ authority &amp; influence</a:t>
            </a:r>
            <a:endParaRPr lang="en-GB" sz="4000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3" name="Picture 2" descr="Screen Shot 2013-02-13 at 22.16.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2028314"/>
            <a:ext cx="5702300" cy="4546164"/>
          </a:xfrm>
          <a:prstGeom prst="rect">
            <a:avLst/>
          </a:prstGeom>
        </p:spPr>
      </p:pic>
      <p:pic>
        <p:nvPicPr>
          <p:cNvPr id="5" name="Picture 4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5314"/>
            <a:ext cx="9144000" cy="1143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Your brand </a:t>
            </a:r>
            <a:r>
              <a:rPr lang="en-GB" sz="4000" dirty="0"/>
              <a:t>r</a:t>
            </a:r>
            <a:r>
              <a:rPr lang="en-GB" sz="4000" dirty="0" smtClean="0"/>
              <a:t>eputation</a:t>
            </a:r>
            <a:endParaRPr lang="en-GB" sz="4000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4" name="Picture 3" descr="Screen Shot 2013-02-13 at 11.50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114"/>
            <a:ext cx="9144000" cy="4899584"/>
          </a:xfrm>
          <a:prstGeom prst="rect">
            <a:avLst/>
          </a:prstGeom>
        </p:spPr>
      </p:pic>
      <p:pic>
        <p:nvPicPr>
          <p:cNvPr id="5" name="Picture 4" descr="Screen Shot 2013-02-13 at 11.59.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3989706"/>
            <a:ext cx="4889500" cy="1915988"/>
          </a:xfrm>
          <a:prstGeom prst="rect">
            <a:avLst/>
          </a:prstGeom>
        </p:spPr>
      </p:pic>
      <p:pic>
        <p:nvPicPr>
          <p:cNvPr id="6" name="Picture 5" descr="Screen Shot 2013-05-13 at 21.21.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771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Which means it’s not just SEO anymore… </a:t>
            </a:r>
            <a:br>
              <a:rPr lang="en-GB" sz="4000" dirty="0" smtClean="0"/>
            </a:br>
            <a:r>
              <a:rPr lang="en-GB" sz="4000" dirty="0" smtClean="0"/>
              <a:t>It’s brand building!</a:t>
            </a:r>
            <a:endParaRPr lang="en-GB" sz="3600" i="1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3" name="Picture 2" descr="Screen Shot 2013-02-13 at 22.23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349500"/>
            <a:ext cx="7213600" cy="3860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00" y="6395135"/>
            <a:ext cx="902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http://</a:t>
            </a:r>
            <a:r>
              <a:rPr lang="en-US" dirty="0" err="1"/>
              <a:t>www.searchmetrics.com</a:t>
            </a:r>
            <a:r>
              <a:rPr lang="en-US" dirty="0"/>
              <a:t>/en/white-paper/google-ranking-factors-uk-2012/</a:t>
            </a:r>
          </a:p>
        </p:txBody>
      </p:sp>
      <p:pic>
        <p:nvPicPr>
          <p:cNvPr id="6" name="Picture 5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8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721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The best online content I’ve seen this year…</a:t>
            </a:r>
            <a:endParaRPr lang="en-GB" sz="4000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5" name="Picture 4" descr="MyOO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214"/>
            <a:ext cx="9144000" cy="4867786"/>
          </a:xfrm>
          <a:prstGeom prst="rect">
            <a:avLst/>
          </a:prstGeom>
        </p:spPr>
      </p:pic>
      <p:pic>
        <p:nvPicPr>
          <p:cNvPr id="6" name="Picture 5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9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7214"/>
            <a:ext cx="9144000" cy="1143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Is a billboard!</a:t>
            </a:r>
            <a:endParaRPr lang="en-GB" sz="4000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4" name="Picture 3" descr="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700"/>
            <a:ext cx="9132928" cy="3759200"/>
          </a:xfrm>
          <a:prstGeom prst="rect">
            <a:avLst/>
          </a:prstGeom>
        </p:spPr>
      </p:pic>
      <p:pic>
        <p:nvPicPr>
          <p:cNvPr id="5" name="Picture 4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7214"/>
            <a:ext cx="9144000" cy="1143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Think more agile!</a:t>
            </a:r>
            <a:endParaRPr lang="en-GB" sz="4000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3" name="Picture 2" descr="86wn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214"/>
            <a:ext cx="9144000" cy="4867786"/>
          </a:xfrm>
          <a:prstGeom prst="rect">
            <a:avLst/>
          </a:prstGeom>
        </p:spPr>
      </p:pic>
      <p:pic>
        <p:nvPicPr>
          <p:cNvPr id="5" name="Picture 4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57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ha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81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3"/>
          <a:stretch/>
        </p:blipFill>
        <p:spPr>
          <a:xfrm>
            <a:off x="609" y="1833"/>
            <a:ext cx="9143391" cy="999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79" y="6239053"/>
            <a:ext cx="290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BlueGlass.co.uk</a:t>
            </a:r>
            <a:endParaRPr lang="en-GB" sz="2500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@BlueGlass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0891" y="6336322"/>
            <a:ext cx="17531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@</a:t>
            </a:r>
            <a:r>
              <a:rPr lang="en-GB" sz="2500" b="1" dirty="0" err="1">
                <a:solidFill>
                  <a:schemeClr val="bg1"/>
                </a:solidFill>
              </a:rPr>
              <a:t>KevGibbo</a:t>
            </a:r>
            <a:endParaRPr lang="en-GB" sz="25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Quaturo\Desktop\800px-Nova-totius-terrarum-orbis-geographica-ac-hydrographica-tabul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8693"/>
          <a:stretch/>
        </p:blipFill>
        <p:spPr bwMode="auto">
          <a:xfrm>
            <a:off x="-36512" y="1001488"/>
            <a:ext cx="9193382" cy="536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98703" y="2547392"/>
            <a:ext cx="338437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500" b="1" dirty="0" smtClean="0">
                <a:solidFill>
                  <a:srgbClr val="000000"/>
                </a:solidFill>
              </a:rPr>
              <a:t>BlueGlass EMEA, </a:t>
            </a:r>
            <a:r>
              <a:rPr lang="en-GB" sz="2800" b="1" dirty="0">
                <a:solidFill>
                  <a:srgbClr val="000000"/>
                </a:solidFill>
              </a:rPr>
              <a:t>Zürich</a:t>
            </a:r>
            <a:r>
              <a:rPr lang="en-GB" sz="2500" b="1" dirty="0" smtClean="0">
                <a:solidFill>
                  <a:srgbClr val="000000"/>
                </a:solidFill>
              </a:rPr>
              <a:t>, Switzerland</a:t>
            </a:r>
            <a:endParaRPr lang="en-GB" sz="25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7991" y="2256139"/>
            <a:ext cx="33843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/>
              <a:t>BlueGlass UK,</a:t>
            </a:r>
          </a:p>
          <a:p>
            <a:r>
              <a:rPr lang="en-GB" sz="2500" b="1" dirty="0" smtClean="0"/>
              <a:t>London, England</a:t>
            </a:r>
            <a:endParaRPr lang="en-GB" sz="2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16780" y="2416258"/>
            <a:ext cx="4723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500" b="1" dirty="0" smtClean="0">
                <a:solidFill>
                  <a:schemeClr val="bg1"/>
                </a:solidFill>
              </a:rPr>
              <a:t>.</a:t>
            </a:r>
            <a:endParaRPr lang="en-GB" sz="25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8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80740" y="1089722"/>
            <a:ext cx="506326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Organic visibility is still a great way to measure marketing success!</a:t>
            </a:r>
            <a:endParaRPr lang="en-GB" dirty="0"/>
          </a:p>
        </p:txBody>
      </p:sp>
      <p:pic>
        <p:nvPicPr>
          <p:cNvPr id="6" name="Picture 5" descr="febate-cover2-10x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990600"/>
          </a:xfrm>
          <a:prstGeom prst="rect">
            <a:avLst/>
          </a:prstGeom>
        </p:spPr>
      </p:pic>
      <p:pic>
        <p:nvPicPr>
          <p:cNvPr id="4" name="Picture 3" descr="Screen Shot 2013-09-17 at 18.19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0600"/>
            <a:ext cx="4080738" cy="5867400"/>
          </a:xfrm>
          <a:prstGeom prst="rect">
            <a:avLst/>
          </a:prstGeom>
        </p:spPr>
      </p:pic>
      <p:pic>
        <p:nvPicPr>
          <p:cNvPr id="7" name="Picture 6" descr="images (1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79" y="3150874"/>
            <a:ext cx="2146454" cy="5959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29101" y="3838384"/>
            <a:ext cx="4914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Editorial calendar around key events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50 natural links to target URL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215 Facebook likes, 62 Tweets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Drove “Australian Open Tennis Tickets” to #4 in Google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10" name="Picture 9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70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n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0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2-13 at 11.29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1823"/>
            <a:ext cx="9144000" cy="4613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989980"/>
            <a:ext cx="826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899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0556" y="6355834"/>
            <a:ext cx="7772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http://</a:t>
            </a:r>
            <a:r>
              <a:rPr lang="en-GB" dirty="0" err="1">
                <a:solidFill>
                  <a:schemeClr val="bg1"/>
                </a:solidFill>
              </a:rPr>
              <a:t>www.ted.com</a:t>
            </a:r>
            <a:r>
              <a:rPr lang="en-GB" dirty="0">
                <a:solidFill>
                  <a:schemeClr val="bg1"/>
                </a:solidFill>
              </a:rPr>
              <a:t>/talks/</a:t>
            </a:r>
            <a:r>
              <a:rPr lang="en-GB" dirty="0" err="1">
                <a:solidFill>
                  <a:schemeClr val="bg1"/>
                </a:solidFill>
              </a:rPr>
              <a:t>kid_president_i_think_we_all_need_a_pep_talk.html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999614"/>
            <a:ext cx="9144000" cy="1143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Be remarkable…</a:t>
            </a:r>
            <a:endParaRPr lang="en-GB" sz="4000" dirty="0"/>
          </a:p>
        </p:txBody>
      </p:sp>
      <p:pic>
        <p:nvPicPr>
          <p:cNvPr id="8" name="Picture 7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2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989980"/>
            <a:ext cx="826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5" name="A Pep Talk from Kid President to You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3867" y="1123950"/>
            <a:ext cx="9177867" cy="5162550"/>
          </a:xfrm>
          <a:prstGeom prst="rect">
            <a:avLst/>
          </a:prstGeom>
        </p:spPr>
      </p:pic>
      <p:pic>
        <p:nvPicPr>
          <p:cNvPr id="6" name="Picture 5" descr="Screen Shot 2013-05-13 at 21.21.1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6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8514"/>
            <a:ext cx="9144000" cy="1143000"/>
          </a:xfrm>
        </p:spPr>
        <p:txBody>
          <a:bodyPr>
            <a:normAutofit/>
          </a:bodyPr>
          <a:lstStyle/>
          <a:p>
            <a:r>
              <a:rPr lang="en-GB" sz="3200" dirty="0"/>
              <a:t>F</a:t>
            </a:r>
            <a:r>
              <a:rPr lang="en-GB" sz="3200" dirty="0" smtClean="0"/>
              <a:t>or best outreach results, </a:t>
            </a:r>
            <a:r>
              <a:rPr lang="en-GB" sz="3200" b="1" dirty="0" smtClean="0"/>
              <a:t>you need an audience</a:t>
            </a:r>
            <a:r>
              <a:rPr lang="en-GB" sz="3200" dirty="0" smtClean="0"/>
              <a:t> – </a:t>
            </a:r>
            <a:br>
              <a:rPr lang="en-GB" sz="3200" dirty="0" smtClean="0"/>
            </a:br>
            <a:r>
              <a:rPr lang="en-GB" sz="3200" dirty="0"/>
              <a:t>s</a:t>
            </a:r>
            <a:r>
              <a:rPr lang="en-GB" sz="3200" dirty="0" smtClean="0"/>
              <a:t>ocial </a:t>
            </a:r>
            <a:r>
              <a:rPr lang="en-GB" sz="3200" dirty="0"/>
              <a:t>m</a:t>
            </a:r>
            <a:r>
              <a:rPr lang="en-GB" sz="3200" dirty="0" smtClean="0"/>
              <a:t>edia = likes/shares/</a:t>
            </a:r>
            <a:r>
              <a:rPr lang="en-GB" sz="3200" dirty="0" err="1" smtClean="0"/>
              <a:t>retweets</a:t>
            </a:r>
            <a:r>
              <a:rPr lang="en-GB" sz="3200" dirty="0" smtClean="0"/>
              <a:t>, but rarely links</a:t>
            </a:r>
            <a:endParaRPr lang="en-GB" sz="3200" b="1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5" name="Picture 4" descr="Screen Shot 2012-09-12 at 20.04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336799"/>
            <a:ext cx="7824817" cy="4442533"/>
          </a:xfrm>
          <a:prstGeom prst="rect">
            <a:avLst/>
          </a:prstGeom>
        </p:spPr>
      </p:pic>
      <p:pic>
        <p:nvPicPr>
          <p:cNvPr id="6" name="Picture 5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0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3"/>
          <a:stretch/>
        </p:blipFill>
        <p:spPr>
          <a:xfrm>
            <a:off x="609" y="1833"/>
            <a:ext cx="9143391" cy="9996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90891" y="6336322"/>
            <a:ext cx="17531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@</a:t>
            </a:r>
            <a:r>
              <a:rPr lang="en-GB" sz="2500" b="1" dirty="0" err="1">
                <a:solidFill>
                  <a:schemeClr val="bg1"/>
                </a:solidFill>
              </a:rPr>
              <a:t>KevGibbo</a:t>
            </a:r>
            <a:endParaRPr lang="en-GB" sz="25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8699" y="2588177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How can you apply this across Europe?</a:t>
            </a:r>
            <a:endParaRPr lang="en-GB" sz="5400" dirty="0"/>
          </a:p>
        </p:txBody>
      </p:sp>
      <p:pic>
        <p:nvPicPr>
          <p:cNvPr id="10" name="Picture 9" descr="Screen Shot 2013-05-13 at 21.21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9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1 at 09.46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" y="5258752"/>
            <a:ext cx="2531741" cy="610597"/>
          </a:xfrm>
          <a:prstGeom prst="rect">
            <a:avLst/>
          </a:prstGeom>
        </p:spPr>
      </p:pic>
      <p:pic>
        <p:nvPicPr>
          <p:cNvPr id="4" name="Picture 3" descr="febate-cover2-10x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990600"/>
          </a:xfrm>
          <a:prstGeom prst="rect">
            <a:avLst/>
          </a:prstGeom>
        </p:spPr>
      </p:pic>
      <p:pic>
        <p:nvPicPr>
          <p:cNvPr id="3" name="Picture 2" descr="Screen Shot 2013-09-11 at 09.40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79" y="1096894"/>
            <a:ext cx="4649701" cy="5664886"/>
          </a:xfrm>
          <a:prstGeom prst="rect">
            <a:avLst/>
          </a:prstGeom>
        </p:spPr>
      </p:pic>
      <p:pic>
        <p:nvPicPr>
          <p:cNvPr id="5" name="Picture 4" descr="momond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3694157" cy="9235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423289" y="1908764"/>
            <a:ext cx="49952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400" b="1" dirty="0" smtClean="0"/>
              <a:t>Translated &amp; promoted </a:t>
            </a:r>
            <a:r>
              <a:rPr lang="en-GB" sz="2400" b="1" dirty="0" err="1" smtClean="0"/>
              <a:t>infographic</a:t>
            </a:r>
            <a:r>
              <a:rPr lang="en-GB" sz="2400" b="1" dirty="0" smtClean="0"/>
              <a:t> across 12 countries:</a:t>
            </a:r>
          </a:p>
          <a:p>
            <a:pPr lvl="1"/>
            <a:r>
              <a:rPr lang="en-GB" sz="2400" dirty="0" smtClean="0"/>
              <a:t>Generated high quality links &amp; social shares from authority publications</a:t>
            </a:r>
          </a:p>
        </p:txBody>
      </p:sp>
      <p:pic>
        <p:nvPicPr>
          <p:cNvPr id="8" name="Picture 7" descr="Screen Shot 2013-09-11 at 09.45.3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1" y="3975100"/>
            <a:ext cx="2159000" cy="1092200"/>
          </a:xfrm>
          <a:prstGeom prst="rect">
            <a:avLst/>
          </a:prstGeom>
        </p:spPr>
      </p:pic>
      <p:pic>
        <p:nvPicPr>
          <p:cNvPr id="9" name="Picture 8" descr="Planetsavelogo250x15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971" y="5034345"/>
            <a:ext cx="1856367" cy="1113820"/>
          </a:xfrm>
          <a:prstGeom prst="rect">
            <a:avLst/>
          </a:prstGeom>
        </p:spPr>
      </p:pic>
      <p:pic>
        <p:nvPicPr>
          <p:cNvPr id="11" name="Picture 10" descr="Screen Shot 2013-09-11 at 09.48.1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99" y="4032832"/>
            <a:ext cx="1955800" cy="673100"/>
          </a:xfrm>
          <a:prstGeom prst="rect">
            <a:avLst/>
          </a:prstGeom>
        </p:spPr>
      </p:pic>
      <p:pic>
        <p:nvPicPr>
          <p:cNvPr id="12" name="Picture 11" descr="Screen Shot 2013-05-13 at 21.21.1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1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12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er_Farne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06" y="690749"/>
            <a:ext cx="2946400" cy="1943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79006"/>
            <a:ext cx="42883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fiz-x.com</a:t>
            </a:r>
            <a:r>
              <a:rPr lang="en-US" dirty="0"/>
              <a:t>/how-to-make-a-</a:t>
            </a:r>
            <a:r>
              <a:rPr lang="en-US" dirty="0" err="1"/>
              <a:t>lightsaber</a:t>
            </a:r>
            <a:r>
              <a:rPr lang="en-US" dirty="0"/>
              <a:t>/</a:t>
            </a:r>
          </a:p>
        </p:txBody>
      </p:sp>
      <p:pic>
        <p:nvPicPr>
          <p:cNvPr id="7" name="Picture 6" descr="Greek-Tyrant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008" y="6079006"/>
            <a:ext cx="2492898" cy="63225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21495" y="2234845"/>
            <a:ext cx="46225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400" b="1" dirty="0" smtClean="0"/>
              <a:t>Promoted electronic components </a:t>
            </a:r>
            <a:r>
              <a:rPr lang="en-GB" sz="2400" b="1" dirty="0" err="1" smtClean="0"/>
              <a:t>infographic</a:t>
            </a:r>
            <a:endParaRPr lang="en-GB" sz="2400" b="1" dirty="0" smtClean="0"/>
          </a:p>
          <a:p>
            <a:pPr lvl="1"/>
            <a:r>
              <a:rPr lang="en-GB" sz="2400" dirty="0" smtClean="0"/>
              <a:t>Acquired 100+ links/co-citations from 65 unique domains across 5 countries</a:t>
            </a:r>
          </a:p>
        </p:txBody>
      </p:sp>
      <p:pic>
        <p:nvPicPr>
          <p:cNvPr id="12" name="Picture 11" descr="Screen Shot 2012-10-10 at 22.32.3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9" y="1260650"/>
            <a:ext cx="4493742" cy="4798832"/>
          </a:xfrm>
          <a:prstGeom prst="rect">
            <a:avLst/>
          </a:prstGeom>
        </p:spPr>
      </p:pic>
      <p:pic>
        <p:nvPicPr>
          <p:cNvPr id="14" name="Picture 13" descr="Screen Shot 2012-11-21 at 15.46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93096"/>
            <a:ext cx="3378200" cy="889000"/>
          </a:xfrm>
          <a:prstGeom prst="rect">
            <a:avLst/>
          </a:prstGeom>
        </p:spPr>
      </p:pic>
      <p:pic>
        <p:nvPicPr>
          <p:cNvPr id="15" name="Picture 14" descr="Screen Shot 2012-11-21 at 15.45.5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151299"/>
            <a:ext cx="1422400" cy="444500"/>
          </a:xfrm>
          <a:prstGeom prst="rect">
            <a:avLst/>
          </a:prstGeom>
        </p:spPr>
      </p:pic>
      <p:pic>
        <p:nvPicPr>
          <p:cNvPr id="16" name="Picture 15" descr="Screen Shot 2012-11-21 at 15.45.5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157192"/>
            <a:ext cx="3373140" cy="587407"/>
          </a:xfrm>
          <a:prstGeom prst="rect">
            <a:avLst/>
          </a:prstGeom>
        </p:spPr>
      </p:pic>
      <p:pic>
        <p:nvPicPr>
          <p:cNvPr id="4" name="Picture 3" descr="febate-cover2-10x7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0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-of-Euro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5461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8514"/>
            <a:ext cx="9144000" cy="1143000"/>
          </a:xfrm>
        </p:spPr>
        <p:txBody>
          <a:bodyPr>
            <a:noAutofit/>
          </a:bodyPr>
          <a:lstStyle/>
          <a:p>
            <a:r>
              <a:rPr lang="en-GB" dirty="0" smtClean="0"/>
              <a:t>A </a:t>
            </a:r>
            <a:r>
              <a:rPr lang="en-GB" dirty="0"/>
              <a:t>o</a:t>
            </a:r>
            <a:r>
              <a:rPr lang="en-GB" dirty="0" smtClean="0"/>
              <a:t>ne-fits all approach just </a:t>
            </a:r>
            <a:r>
              <a:rPr lang="en-GB" dirty="0"/>
              <a:t>d</a:t>
            </a:r>
            <a:r>
              <a:rPr lang="en-GB" dirty="0" smtClean="0"/>
              <a:t>oesn’t work – you need local expertise</a:t>
            </a:r>
            <a:endParaRPr lang="en-GB" b="1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5" name="Picture 4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1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24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9809"/>
            <a:ext cx="9143999" cy="5764721"/>
          </a:xfrm>
          <a:prstGeom prst="rect">
            <a:avLst/>
          </a:prstGeom>
        </p:spPr>
      </p:pic>
      <p:pic>
        <p:nvPicPr>
          <p:cNvPr id="4098" name="Picture 8" descr="header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108"/>
            <a:ext cx="9144000" cy="505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10376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But without </a:t>
            </a:r>
            <a:r>
              <a:rPr lang="en-US" sz="3600" dirty="0" err="1" smtClean="0">
                <a:solidFill>
                  <a:schemeClr val="bg1"/>
                </a:solidFill>
              </a:rPr>
              <a:t>centralisation</a:t>
            </a:r>
            <a:r>
              <a:rPr lang="en-US" sz="3600" dirty="0" smtClean="0">
                <a:solidFill>
                  <a:schemeClr val="bg1"/>
                </a:solidFill>
              </a:rPr>
              <a:t> it looks </a:t>
            </a:r>
            <a:r>
              <a:rPr lang="en-US" sz="3600" dirty="0">
                <a:solidFill>
                  <a:schemeClr val="bg1"/>
                </a:solidFill>
              </a:rPr>
              <a:t>l</a:t>
            </a:r>
            <a:r>
              <a:rPr lang="en-US" sz="3600" dirty="0" smtClean="0">
                <a:solidFill>
                  <a:schemeClr val="bg1"/>
                </a:solidFill>
              </a:rPr>
              <a:t>ike </a:t>
            </a:r>
            <a:r>
              <a:rPr lang="en-US" sz="3600" dirty="0">
                <a:solidFill>
                  <a:schemeClr val="bg1"/>
                </a:solidFill>
              </a:rPr>
              <a:t>t</a:t>
            </a:r>
            <a:r>
              <a:rPr lang="en-US" sz="3600" dirty="0" smtClean="0">
                <a:solidFill>
                  <a:schemeClr val="bg1"/>
                </a:solidFill>
              </a:rPr>
              <a:t>his!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7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ear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0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header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103767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Centralised</a:t>
            </a:r>
            <a:r>
              <a:rPr lang="en-US" sz="3600" dirty="0" smtClean="0"/>
              <a:t> Strategy + Local Knowledge </a:t>
            </a:r>
          </a:p>
          <a:p>
            <a:pPr algn="ctr"/>
            <a:r>
              <a:rPr lang="en-US" sz="3600" dirty="0" smtClean="0"/>
              <a:t>=</a:t>
            </a:r>
            <a:r>
              <a:rPr lang="en-US" sz="3600" dirty="0"/>
              <a:t> </a:t>
            </a:r>
            <a:r>
              <a:rPr lang="en-US" sz="3600" dirty="0" smtClean="0"/>
              <a:t>Best International SEO Success</a:t>
            </a:r>
            <a:endParaRPr lang="en-US" sz="3600" dirty="0"/>
          </a:p>
        </p:txBody>
      </p:sp>
      <p:pic>
        <p:nvPicPr>
          <p:cNvPr id="4" name="Picture 3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108"/>
            <a:ext cx="9144000" cy="505892"/>
          </a:xfrm>
          <a:prstGeom prst="rect">
            <a:avLst/>
          </a:prstGeom>
        </p:spPr>
      </p:pic>
      <p:pic>
        <p:nvPicPr>
          <p:cNvPr id="2" name="Picture 1" descr="hubandspok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2336800"/>
            <a:ext cx="4287143" cy="37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76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3"/>
          <a:stretch/>
        </p:blipFill>
        <p:spPr>
          <a:xfrm>
            <a:off x="609" y="1833"/>
            <a:ext cx="9143391" cy="9996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90891" y="6336322"/>
            <a:ext cx="17531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@</a:t>
            </a:r>
            <a:r>
              <a:rPr lang="en-GB" sz="2500" b="1" dirty="0" err="1">
                <a:solidFill>
                  <a:schemeClr val="bg1"/>
                </a:solidFill>
              </a:rPr>
              <a:t>KevGibbo</a:t>
            </a:r>
            <a:endParaRPr lang="en-GB" sz="25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8699" y="2867577"/>
            <a:ext cx="9144000" cy="1010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8699" y="286757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</a:rPr>
              <a:t>Our International Learning's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10" name="Picture 9" descr="Screen Shot 2013-05-13 at 21.21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6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Quaturo\Desktop\waiting-dow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14"/>
          <a:stretch/>
        </p:blipFill>
        <p:spPr bwMode="auto">
          <a:xfrm>
            <a:off x="0" y="984219"/>
            <a:ext cx="9144000" cy="535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it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3"/>
          <a:stretch/>
        </p:blipFill>
        <p:spPr>
          <a:xfrm>
            <a:off x="609" y="1833"/>
            <a:ext cx="9143391" cy="999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79" y="6239053"/>
            <a:ext cx="290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BlueGlass.co.uk</a:t>
            </a:r>
            <a:endParaRPr lang="en-GB" sz="2500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@BlueGlass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0891" y="6336322"/>
            <a:ext cx="17531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@</a:t>
            </a:r>
            <a:r>
              <a:rPr lang="en-GB" sz="2500" b="1" dirty="0" err="1">
                <a:solidFill>
                  <a:schemeClr val="bg1"/>
                </a:solidFill>
              </a:rPr>
              <a:t>KevGibbo</a:t>
            </a:r>
            <a:endParaRPr lang="en-GB" sz="25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06916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Don’t wait – </a:t>
            </a:r>
            <a:r>
              <a:rPr lang="en-GB" sz="2800" dirty="0" smtClean="0"/>
              <a:t>Algorithm </a:t>
            </a:r>
            <a:r>
              <a:rPr lang="en-GB" sz="2800" dirty="0"/>
              <a:t>changes </a:t>
            </a:r>
            <a:r>
              <a:rPr lang="en-GB" sz="2800" dirty="0" smtClean="0"/>
              <a:t>often happen </a:t>
            </a:r>
            <a:r>
              <a:rPr lang="en-GB" sz="2800" dirty="0"/>
              <a:t>in English </a:t>
            </a:r>
            <a:r>
              <a:rPr lang="en-GB" sz="2800" dirty="0" smtClean="0"/>
              <a:t>first, so use this to your advantage to be ahead of the game</a:t>
            </a:r>
            <a:endParaRPr lang="en-GB" sz="2800" dirty="0"/>
          </a:p>
        </p:txBody>
      </p:sp>
      <p:pic>
        <p:nvPicPr>
          <p:cNvPr id="8" name="Picture 7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80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Quaturo\Desktop\yorkshire-dales-england-national-park_30869_600x4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77"/>
          <a:stretch/>
        </p:blipFill>
        <p:spPr bwMode="auto">
          <a:xfrm>
            <a:off x="-12049" y="908720"/>
            <a:ext cx="9264569" cy="545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it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3"/>
          <a:stretch/>
        </p:blipFill>
        <p:spPr>
          <a:xfrm>
            <a:off x="609" y="1833"/>
            <a:ext cx="9143391" cy="999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79" y="6239053"/>
            <a:ext cx="290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BlueGlass.co.uk</a:t>
            </a:r>
            <a:endParaRPr lang="en-GB" sz="2500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@BlueGlass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0891" y="6336322"/>
            <a:ext cx="17531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@</a:t>
            </a:r>
            <a:r>
              <a:rPr lang="en-GB" sz="2500" b="1" dirty="0" err="1">
                <a:solidFill>
                  <a:schemeClr val="bg1"/>
                </a:solidFill>
              </a:rPr>
              <a:t>KevGibbo</a:t>
            </a:r>
            <a:endParaRPr lang="en-GB" sz="25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79" y="1069161"/>
            <a:ext cx="9130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It’s all relative - many languages/countries </a:t>
            </a:r>
            <a:r>
              <a:rPr lang="en-GB" sz="2800" dirty="0">
                <a:solidFill>
                  <a:schemeClr val="bg1"/>
                </a:solidFill>
              </a:rPr>
              <a:t>have very limited geographic </a:t>
            </a:r>
            <a:r>
              <a:rPr lang="en-GB" sz="2800" dirty="0" smtClean="0">
                <a:solidFill>
                  <a:schemeClr val="bg1"/>
                </a:solidFill>
              </a:rPr>
              <a:t>reach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8" name="Picture 7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9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Quaturo\Desktop\Shire-vs-Falabella-0059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" y="294679"/>
            <a:ext cx="9129974" cy="608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it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3"/>
          <a:stretch/>
        </p:blipFill>
        <p:spPr>
          <a:xfrm>
            <a:off x="609" y="1833"/>
            <a:ext cx="9143391" cy="999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79" y="6239053"/>
            <a:ext cx="290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BlueGlass.co.uk</a:t>
            </a:r>
            <a:endParaRPr lang="en-GB" sz="2500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@BlueGlass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0891" y="6336322"/>
            <a:ext cx="17531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@</a:t>
            </a:r>
            <a:r>
              <a:rPr lang="en-GB" sz="2500" b="1" dirty="0" err="1">
                <a:solidFill>
                  <a:schemeClr val="bg1"/>
                </a:solidFill>
              </a:rPr>
              <a:t>KevGibbo</a:t>
            </a:r>
            <a:endParaRPr lang="en-GB" sz="25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980728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Low </a:t>
            </a:r>
            <a:r>
              <a:rPr lang="en-GB" sz="2800" dirty="0" smtClean="0"/>
              <a:t>domain authority in smaller </a:t>
            </a:r>
            <a:r>
              <a:rPr lang="en-GB" sz="2800" dirty="0"/>
              <a:t>markets isn’t unusual</a:t>
            </a:r>
            <a:r>
              <a:rPr lang="en-GB" sz="2800" dirty="0" smtClean="0"/>
              <a:t>, tailor content specifically to get more attention</a:t>
            </a:r>
            <a:endParaRPr lang="en-GB" sz="2800" dirty="0"/>
          </a:p>
        </p:txBody>
      </p:sp>
      <p:pic>
        <p:nvPicPr>
          <p:cNvPr id="8" name="Picture 7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6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9-12 at 23.14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862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311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Understand local behaviour &amp; European holiday timetables</a:t>
            </a:r>
            <a:endParaRPr lang="en-GB" sz="4000" b="1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00"/>
            <a:ext cx="9144000" cy="1028700"/>
          </a:xfrm>
          <a:prstGeom prst="rect">
            <a:avLst/>
          </a:prstGeom>
        </p:spPr>
      </p:pic>
      <p:pic>
        <p:nvPicPr>
          <p:cNvPr id="11" name="Picture 10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16048_696824117012274_635071582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508"/>
            <a:ext cx="9144000" cy="530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851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sz="4000" dirty="0" smtClean="0">
                <a:solidFill>
                  <a:srgbClr val="FFFFFF"/>
                </a:solidFill>
              </a:rPr>
              <a:t>Outreach is much easier once you’ve built up </a:t>
            </a:r>
            <a:r>
              <a:rPr lang="en-GB" sz="4000" dirty="0">
                <a:solidFill>
                  <a:srgbClr val="FFFFFF"/>
                </a:solidFill>
              </a:rPr>
              <a:t>p</a:t>
            </a:r>
            <a:r>
              <a:rPr lang="en-GB" sz="4000" dirty="0" smtClean="0">
                <a:solidFill>
                  <a:srgbClr val="FFFFFF"/>
                </a:solidFill>
              </a:rPr>
              <a:t>ersonal </a:t>
            </a:r>
            <a:r>
              <a:rPr lang="en-GB" sz="4000" dirty="0">
                <a:solidFill>
                  <a:srgbClr val="FFFFFF"/>
                </a:solidFill>
              </a:rPr>
              <a:t>r</a:t>
            </a:r>
            <a:r>
              <a:rPr lang="en-GB" sz="4000" dirty="0" smtClean="0">
                <a:solidFill>
                  <a:srgbClr val="FFFFFF"/>
                </a:solidFill>
              </a:rPr>
              <a:t>elationships</a:t>
            </a:r>
            <a:endParaRPr lang="en-GB" sz="40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899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5" name="Picture 4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1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42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hanced-buzz-25555-1315501380-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699"/>
            <a:ext cx="9144000" cy="5367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881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sz="4000" dirty="0" smtClean="0">
                <a:solidFill>
                  <a:srgbClr val="FFFFFF"/>
                </a:solidFill>
              </a:rPr>
              <a:t>Timing is important – it all needs to line-up to avoid cross-over</a:t>
            </a:r>
            <a:endParaRPr lang="en-GB" sz="40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989980"/>
            <a:ext cx="826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5" name="Picture 4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1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1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681501474_9140fa8c50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071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Share the love - HREFLANG can </a:t>
            </a:r>
            <a:r>
              <a:rPr lang="en-GB" sz="4000" dirty="0"/>
              <a:t>w</a:t>
            </a:r>
            <a:r>
              <a:rPr lang="en-GB" sz="4000" dirty="0" smtClean="0"/>
              <a:t>ork </a:t>
            </a:r>
            <a:r>
              <a:rPr lang="en-GB" sz="4000" dirty="0"/>
              <a:t>v</a:t>
            </a:r>
            <a:r>
              <a:rPr lang="en-GB" sz="4000" dirty="0" smtClean="0"/>
              <a:t>ery well, especially for lower populated countries</a:t>
            </a:r>
            <a:endParaRPr lang="en-GB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989980"/>
            <a:ext cx="826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11" name="Picture 10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1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11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3"/>
          <a:stretch/>
        </p:blipFill>
        <p:spPr>
          <a:xfrm>
            <a:off x="609" y="1833"/>
            <a:ext cx="9143391" cy="9996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90891" y="6336322"/>
            <a:ext cx="17531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@</a:t>
            </a:r>
            <a:r>
              <a:rPr lang="en-GB" sz="2500" b="1" dirty="0" err="1">
                <a:solidFill>
                  <a:schemeClr val="bg1"/>
                </a:solidFill>
              </a:rPr>
              <a:t>KevGibbo</a:t>
            </a:r>
            <a:endParaRPr lang="en-GB" sz="25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8699" y="2867577"/>
            <a:ext cx="9144000" cy="1010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8699" y="286757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</a:rPr>
              <a:t>European Country Tips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10" name="Picture 9" descr="Screen Shot 2013-05-13 at 21.21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7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8514"/>
            <a:ext cx="9144000" cy="1143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Google hates old-school link building</a:t>
            </a:r>
            <a:endParaRPr lang="en-GB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989980"/>
            <a:ext cx="826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6" name="Picture 5" descr="Screen Shot 2013-02-13 at 11.10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93" y="2184400"/>
            <a:ext cx="3296691" cy="4161914"/>
          </a:xfrm>
          <a:prstGeom prst="rect">
            <a:avLst/>
          </a:prstGeom>
        </p:spPr>
      </p:pic>
      <p:pic>
        <p:nvPicPr>
          <p:cNvPr id="10" name="Picture 9" descr="Screen Shot 2013-02-13 at 11.12.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18" y="2489200"/>
            <a:ext cx="4557251" cy="3441700"/>
          </a:xfrm>
          <a:prstGeom prst="rect">
            <a:avLst/>
          </a:prstGeom>
        </p:spPr>
      </p:pic>
      <p:pic>
        <p:nvPicPr>
          <p:cNvPr id="7" name="Picture 6" descr="Screen Shot 2013-05-13 at 21.21.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6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rmany-fl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tit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3"/>
          <a:stretch/>
        </p:blipFill>
        <p:spPr>
          <a:xfrm>
            <a:off x="609" y="1833"/>
            <a:ext cx="9143391" cy="9996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90891" y="6336322"/>
            <a:ext cx="17531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@</a:t>
            </a:r>
            <a:r>
              <a:rPr lang="en-GB" sz="2500" b="1" dirty="0" err="1">
                <a:solidFill>
                  <a:schemeClr val="bg1"/>
                </a:solidFill>
              </a:rPr>
              <a:t>KevGibbo</a:t>
            </a:r>
            <a:endParaRPr lang="en-GB" sz="25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273449"/>
            <a:ext cx="9144000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H</a:t>
            </a:r>
            <a:r>
              <a:rPr lang="en-GB" sz="2800" dirty="0" smtClean="0"/>
              <a:t>obby bloggers </a:t>
            </a:r>
            <a:r>
              <a:rPr lang="en-GB" sz="2800" dirty="0"/>
              <a:t>or webmasters of non-commercial websites </a:t>
            </a:r>
            <a:r>
              <a:rPr lang="en-GB" sz="2800" dirty="0" smtClean="0"/>
              <a:t>can be </a:t>
            </a:r>
            <a:r>
              <a:rPr lang="en-GB" sz="2800" b="1" dirty="0" smtClean="0"/>
              <a:t>sceptical of outreach requests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Good opportunities when targeting other German speaking countries such as </a:t>
            </a:r>
            <a:r>
              <a:rPr lang="en-GB" sz="2800" b="1" dirty="0" smtClean="0"/>
              <a:t>Austria and Switzerland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Target just a few websites and </a:t>
            </a:r>
            <a:r>
              <a:rPr lang="en-GB" sz="2800" b="1" dirty="0" smtClean="0"/>
              <a:t>personally address them</a:t>
            </a:r>
            <a:r>
              <a:rPr lang="en-GB" sz="2800" dirty="0" smtClean="0"/>
              <a:t>, explaining the benefit to their site to share your link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Content/emails must be written by a </a:t>
            </a:r>
            <a:r>
              <a:rPr lang="en-GB" sz="2800" b="1" dirty="0" smtClean="0"/>
              <a:t>native speaker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German people are quite straight </a:t>
            </a:r>
            <a:r>
              <a:rPr lang="en-GB" sz="2800" dirty="0" smtClean="0"/>
              <a:t>forward</a:t>
            </a:r>
            <a:r>
              <a:rPr lang="en-GB" sz="2800" dirty="0"/>
              <a:t> </a:t>
            </a:r>
            <a:r>
              <a:rPr lang="en-GB" sz="2800" dirty="0" smtClean="0"/>
              <a:t>– </a:t>
            </a:r>
            <a:r>
              <a:rPr lang="en-GB" sz="2800" b="1" dirty="0" smtClean="0"/>
              <a:t>just tell them what you want!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522" y="1069161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</a:rPr>
              <a:t>Germany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10" name="Picture 9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07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ussi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101162"/>
          </a:xfrm>
          <a:prstGeom prst="rect">
            <a:avLst/>
          </a:prstGeom>
        </p:spPr>
      </p:pic>
      <p:pic>
        <p:nvPicPr>
          <p:cNvPr id="2" name="Picture 1" descr="tit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3"/>
          <a:stretch/>
        </p:blipFill>
        <p:spPr>
          <a:xfrm>
            <a:off x="609" y="1833"/>
            <a:ext cx="9143391" cy="999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79" y="6239053"/>
            <a:ext cx="290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BlueGlass.co.uk</a:t>
            </a:r>
            <a:endParaRPr lang="en-GB" sz="2500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@BlueGlass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0891" y="6336322"/>
            <a:ext cx="17531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@</a:t>
            </a:r>
            <a:r>
              <a:rPr lang="en-GB" sz="2500" b="1" dirty="0" err="1">
                <a:solidFill>
                  <a:schemeClr val="bg1"/>
                </a:solidFill>
              </a:rPr>
              <a:t>KevGibbo</a:t>
            </a:r>
            <a:endParaRPr lang="en-GB" sz="25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500491"/>
            <a:ext cx="9144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400" dirty="0" err="1" smtClean="0">
                <a:solidFill>
                  <a:srgbClr val="FFFFFF"/>
                </a:solidFill>
              </a:rPr>
              <a:t>Yandex</a:t>
            </a:r>
            <a:r>
              <a:rPr lang="en-GB" sz="2400" dirty="0" smtClean="0">
                <a:solidFill>
                  <a:srgbClr val="FFFFFF"/>
                </a:solidFill>
              </a:rPr>
              <a:t> has market share – and </a:t>
            </a:r>
            <a:r>
              <a:rPr lang="en-GB" sz="2400" b="1" dirty="0" smtClean="0">
                <a:solidFill>
                  <a:srgbClr val="FFFFFF"/>
                </a:solidFill>
              </a:rPr>
              <a:t>traditional tactics can still work</a:t>
            </a:r>
            <a:r>
              <a:rPr lang="en-GB" sz="2400" dirty="0" smtClean="0">
                <a:solidFill>
                  <a:srgbClr val="FFFFFF"/>
                </a:solidFill>
              </a:rPr>
              <a:t> here, but build carefully, focusing on natural quality links if you can.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We’ve found Russian web users are </a:t>
            </a:r>
            <a:r>
              <a:rPr lang="en-GB" sz="2400" b="1" dirty="0" smtClean="0">
                <a:solidFill>
                  <a:srgbClr val="FFFFFF"/>
                </a:solidFill>
              </a:rPr>
              <a:t>often a young audience</a:t>
            </a:r>
            <a:r>
              <a:rPr lang="en-GB" sz="2400" dirty="0" smtClean="0">
                <a:solidFill>
                  <a:srgbClr val="FFFFFF"/>
                </a:solidFill>
              </a:rPr>
              <a:t>, take this into account when creating content for them.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Use </a:t>
            </a:r>
            <a:r>
              <a:rPr lang="en-GB" sz="2400" b="1" dirty="0" smtClean="0">
                <a:solidFill>
                  <a:srgbClr val="FFFFFF"/>
                </a:solidFill>
              </a:rPr>
              <a:t>native speakers for content</a:t>
            </a:r>
            <a:r>
              <a:rPr lang="en-GB" sz="2400" dirty="0" smtClean="0">
                <a:solidFill>
                  <a:srgbClr val="FFFFFF"/>
                </a:solidFill>
              </a:rPr>
              <a:t> and best outreach success.</a:t>
            </a: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522" y="1069161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Russia</a:t>
            </a:r>
            <a:endParaRPr lang="en-GB" sz="5400" dirty="0"/>
          </a:p>
        </p:txBody>
      </p:sp>
      <p:pic>
        <p:nvPicPr>
          <p:cNvPr id="10" name="Picture 9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27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ag_of_scandinav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400"/>
            <a:ext cx="9144000" cy="5292090"/>
          </a:xfrm>
          <a:prstGeom prst="rect">
            <a:avLst/>
          </a:prstGeom>
        </p:spPr>
      </p:pic>
      <p:pic>
        <p:nvPicPr>
          <p:cNvPr id="2" name="Picture 1" descr="tit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3"/>
          <a:stretch/>
        </p:blipFill>
        <p:spPr>
          <a:xfrm>
            <a:off x="609" y="1833"/>
            <a:ext cx="9143391" cy="999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79" y="6239053"/>
            <a:ext cx="290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BlueGlass.co.uk</a:t>
            </a:r>
            <a:endParaRPr lang="en-GB" sz="2500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@BlueGlass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0891" y="6336322"/>
            <a:ext cx="17531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@</a:t>
            </a:r>
            <a:r>
              <a:rPr lang="en-GB" sz="2500" b="1" dirty="0" err="1">
                <a:solidFill>
                  <a:schemeClr val="bg1"/>
                </a:solidFill>
              </a:rPr>
              <a:t>KevGibbo</a:t>
            </a:r>
            <a:endParaRPr lang="en-GB" sz="25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79" y="2119491"/>
            <a:ext cx="9130521" cy="3539431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Scandinavia has different characteristics, however one theme runs through all of them; there is </a:t>
            </a:r>
            <a:r>
              <a:rPr lang="en-GB" sz="2800" b="1" dirty="0" smtClean="0"/>
              <a:t>very limited resource and audience</a:t>
            </a:r>
            <a:r>
              <a:rPr lang="en-GB" sz="2800" dirty="0" smtClean="0"/>
              <a:t> compared with other markets.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While most users are fluent in English, the </a:t>
            </a:r>
            <a:r>
              <a:rPr lang="en-GB" sz="2800" b="1" dirty="0" smtClean="0"/>
              <a:t>personal angle &amp; native language</a:t>
            </a:r>
            <a:r>
              <a:rPr lang="en-GB" sz="2800" dirty="0" smtClean="0"/>
              <a:t> approach still works better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Put </a:t>
            </a:r>
            <a:r>
              <a:rPr lang="en-GB" sz="2800" b="1" dirty="0" smtClean="0"/>
              <a:t>more focus</a:t>
            </a:r>
            <a:r>
              <a:rPr lang="en-GB" sz="2800" dirty="0" smtClean="0"/>
              <a:t> on the leading authority publications</a:t>
            </a:r>
          </a:p>
          <a:p>
            <a:pPr lvl="1" indent="-457200">
              <a:buFont typeface="Arial" pitchFamily="34" charset="0"/>
              <a:buChar char="•"/>
            </a:pPr>
            <a:r>
              <a:rPr lang="en-GB" sz="2800" dirty="0"/>
              <a:t>Lots of </a:t>
            </a:r>
            <a:r>
              <a:rPr lang="en-GB" sz="2800" b="1" dirty="0"/>
              <a:t>consumer protection </a:t>
            </a:r>
            <a:r>
              <a:rPr lang="en-GB" sz="2800" b="1" dirty="0" smtClean="0"/>
              <a:t>laws</a:t>
            </a:r>
            <a:r>
              <a:rPr lang="en-GB" sz="2800" dirty="0" smtClean="0"/>
              <a:t> around sending unsolicited emails, personal relationships work better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1500" y="1069161"/>
            <a:ext cx="6708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FFFFFF"/>
                </a:solidFill>
              </a:rPr>
              <a:t>Nordics</a:t>
            </a:r>
            <a:endParaRPr lang="en-GB" sz="5400" dirty="0">
              <a:solidFill>
                <a:srgbClr val="FFFFFF"/>
              </a:solidFill>
            </a:endParaRPr>
          </a:p>
        </p:txBody>
      </p:sp>
      <p:pic>
        <p:nvPicPr>
          <p:cNvPr id="11" name="Picture 10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8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nch_fla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tit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3"/>
          <a:stretch/>
        </p:blipFill>
        <p:spPr>
          <a:xfrm>
            <a:off x="609" y="1833"/>
            <a:ext cx="9143391" cy="999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79" y="6239053"/>
            <a:ext cx="290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BlueGlass.co.uk</a:t>
            </a:r>
            <a:endParaRPr lang="en-GB" sz="2500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@BlueGlass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0891" y="6336322"/>
            <a:ext cx="17531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@</a:t>
            </a:r>
            <a:r>
              <a:rPr lang="en-GB" sz="2500" b="1" dirty="0" err="1">
                <a:solidFill>
                  <a:schemeClr val="bg1"/>
                </a:solidFill>
              </a:rPr>
              <a:t>KevGibbo</a:t>
            </a:r>
            <a:endParaRPr lang="en-GB" sz="25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992491"/>
            <a:ext cx="8604956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When approaching French speaking webmasters, </a:t>
            </a:r>
            <a:r>
              <a:rPr lang="en-GB" sz="2800" b="1" dirty="0" smtClean="0"/>
              <a:t>only speak in French</a:t>
            </a:r>
            <a:r>
              <a:rPr lang="en-GB" sz="2800" dirty="0" smtClean="0"/>
              <a:t>.  Make sure your grammar is correct.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b="1" dirty="0" smtClean="0"/>
              <a:t>Co-branded content partnerships</a:t>
            </a:r>
            <a:r>
              <a:rPr lang="en-GB" sz="2800" dirty="0" smtClean="0"/>
              <a:t> work much better than link exchanges for content – make it win, win!</a:t>
            </a:r>
          </a:p>
          <a:p>
            <a:pPr marL="457200" indent="-457200">
              <a:buFont typeface="Arial" pitchFamily="34" charset="0"/>
              <a:buChar char="•"/>
            </a:pPr>
            <a:endParaRPr lang="en-GB" sz="2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69522" y="1069161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French</a:t>
            </a:r>
            <a:endParaRPr lang="en-GB" sz="5400" dirty="0"/>
          </a:p>
        </p:txBody>
      </p:sp>
      <p:pic>
        <p:nvPicPr>
          <p:cNvPr id="10" name="Picture 9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9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ag-Ita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" y="963387"/>
            <a:ext cx="9130521" cy="6083210"/>
          </a:xfrm>
          <a:prstGeom prst="rect">
            <a:avLst/>
          </a:prstGeom>
        </p:spPr>
      </p:pic>
      <p:pic>
        <p:nvPicPr>
          <p:cNvPr id="2" name="Picture 1" descr="tit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3"/>
          <a:stretch/>
        </p:blipFill>
        <p:spPr>
          <a:xfrm>
            <a:off x="609" y="1833"/>
            <a:ext cx="9143391" cy="9996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90891" y="6336322"/>
            <a:ext cx="17531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@</a:t>
            </a:r>
            <a:r>
              <a:rPr lang="en-GB" sz="2500" b="1" dirty="0" err="1">
                <a:solidFill>
                  <a:schemeClr val="bg1"/>
                </a:solidFill>
              </a:rPr>
              <a:t>KevGibbo</a:t>
            </a:r>
            <a:endParaRPr lang="en-GB" sz="25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992491"/>
            <a:ext cx="8604956" cy="20005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Italian market is very small, which means you can need to </a:t>
            </a:r>
            <a:r>
              <a:rPr lang="en-GB" sz="2800" b="1" dirty="0" smtClean="0"/>
              <a:t>measure quality relative to the individual market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Even Italian national media websites often have </a:t>
            </a:r>
            <a:r>
              <a:rPr lang="en-GB" sz="2800" b="1" dirty="0" smtClean="0"/>
              <a:t>very average domain authority scores</a:t>
            </a:r>
            <a:r>
              <a:rPr lang="en-GB" sz="2800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en-GB" sz="1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69522" y="1069161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Italian</a:t>
            </a:r>
            <a:endParaRPr lang="en-GB" sz="5400" dirty="0"/>
          </a:p>
        </p:txBody>
      </p:sp>
      <p:pic>
        <p:nvPicPr>
          <p:cNvPr id="10" name="Picture 9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2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21" y="1119961"/>
            <a:ext cx="9615986" cy="5136879"/>
          </a:xfrm>
          <a:prstGeom prst="rect">
            <a:avLst/>
          </a:prstGeom>
        </p:spPr>
      </p:pic>
      <p:pic>
        <p:nvPicPr>
          <p:cNvPr id="2" name="Picture 1" descr="tit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3"/>
          <a:stretch/>
        </p:blipFill>
        <p:spPr>
          <a:xfrm>
            <a:off x="609" y="1833"/>
            <a:ext cx="9143391" cy="999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79" y="6239053"/>
            <a:ext cx="290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BlueGlass.co.uk</a:t>
            </a:r>
            <a:endParaRPr lang="en-GB" sz="2500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@BlueGlass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0891" y="6336322"/>
            <a:ext cx="17531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@</a:t>
            </a:r>
            <a:r>
              <a:rPr lang="en-GB" sz="2500" b="1" dirty="0" err="1">
                <a:solidFill>
                  <a:schemeClr val="bg1"/>
                </a:solidFill>
              </a:rPr>
              <a:t>KevGibbo</a:t>
            </a:r>
            <a:endParaRPr lang="en-GB" sz="25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2348880"/>
            <a:ext cx="9036496" cy="2677656"/>
          </a:xfrm>
          <a:prstGeom prst="rect">
            <a:avLst/>
          </a:prstGeom>
          <a:solidFill>
            <a:schemeClr val="accent1">
              <a:alpha val="64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800" b="1" dirty="0" smtClean="0"/>
              <a:t>Very commercially savvy</a:t>
            </a:r>
            <a:r>
              <a:rPr lang="en-GB" sz="2800" dirty="0" smtClean="0"/>
              <a:t> in a range of market sectors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Building </a:t>
            </a:r>
            <a:r>
              <a:rPr lang="en-GB" sz="2800" b="1" dirty="0" smtClean="0"/>
              <a:t>blogger relationships can be a long-process</a:t>
            </a:r>
            <a:r>
              <a:rPr lang="en-GB" sz="2800" dirty="0" smtClean="0"/>
              <a:t>, but pays off long-term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Use </a:t>
            </a:r>
            <a:r>
              <a:rPr lang="en-GB" sz="2800" b="1" dirty="0" smtClean="0"/>
              <a:t>exclusive data/research</a:t>
            </a:r>
            <a:r>
              <a:rPr lang="en-GB" sz="2800" dirty="0" smtClean="0"/>
              <a:t> to</a:t>
            </a:r>
            <a:r>
              <a:rPr lang="en-GB" sz="2800" dirty="0"/>
              <a:t> </a:t>
            </a:r>
            <a:r>
              <a:rPr lang="en-GB" sz="2800" dirty="0" smtClean="0"/>
              <a:t>gain access to authority sites and publications, creating content which shifts a niche’s standards or knowledge base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522" y="1170761"/>
            <a:ext cx="8280920" cy="923330"/>
          </a:xfrm>
          <a:prstGeom prst="rect">
            <a:avLst/>
          </a:prstGeom>
          <a:solidFill>
            <a:schemeClr val="accent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UK</a:t>
            </a:r>
            <a:endParaRPr lang="en-GB" sz="5400" dirty="0"/>
          </a:p>
        </p:txBody>
      </p:sp>
      <p:pic>
        <p:nvPicPr>
          <p:cNvPr id="10" name="Picture 9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71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e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2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851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1</a:t>
            </a:r>
            <a:r>
              <a:rPr lang="en-GB" sz="4000" dirty="0" smtClean="0"/>
              <a:t>) Understand the locals &amp; use their expertise</a:t>
            </a:r>
            <a:endParaRPr lang="en-GB" sz="4000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4" name="Picture 3" descr="venture-Capital-Funn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2256914"/>
            <a:ext cx="4457700" cy="4341568"/>
          </a:xfrm>
          <a:prstGeom prst="rect">
            <a:avLst/>
          </a:prstGeom>
        </p:spPr>
      </p:pic>
      <p:pic>
        <p:nvPicPr>
          <p:cNvPr id="5" name="Picture 4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26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7811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2) Centralise your strategy to keep track across all markets &amp; get things done!</a:t>
            </a:r>
            <a:endParaRPr lang="en-GB" sz="4000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4" name="Picture 3" descr="Screen Shot 2013-10-03 at 07.52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2044700"/>
            <a:ext cx="6438900" cy="4432300"/>
          </a:xfrm>
          <a:prstGeom prst="rect">
            <a:avLst/>
          </a:prstGeom>
        </p:spPr>
      </p:pic>
      <p:pic>
        <p:nvPicPr>
          <p:cNvPr id="7" name="Picture 6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6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ebate-cover2-10x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990600"/>
          </a:xfrm>
          <a:prstGeom prst="rect">
            <a:avLst/>
          </a:prstGeom>
        </p:spPr>
      </p:pic>
      <p:pic>
        <p:nvPicPr>
          <p:cNvPr id="7" name="Picture 6" descr="search-synerg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9" y="2479308"/>
            <a:ext cx="6480523" cy="369289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08851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3</a:t>
            </a:r>
            <a:r>
              <a:rPr lang="en-GB" sz="4000" dirty="0" smtClean="0"/>
              <a:t>) Integrate into a wider strategy with a range of expertise for full benefit</a:t>
            </a:r>
            <a:endParaRPr lang="en-GB" sz="3100" i="1" dirty="0"/>
          </a:p>
        </p:txBody>
      </p:sp>
      <p:pic>
        <p:nvPicPr>
          <p:cNvPr id="9" name="Picture 8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8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03 at 08.17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0" y="1780761"/>
            <a:ext cx="7527470" cy="458193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8414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/>
              <a:t>Scaled quality content works</a:t>
            </a:r>
            <a:endParaRPr lang="en-GB" sz="3600" dirty="0"/>
          </a:p>
        </p:txBody>
      </p:sp>
      <p:pic>
        <p:nvPicPr>
          <p:cNvPr id="5" name="Picture 4" descr="Screen Shot 2012-11-07 at 17.08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103"/>
            <a:ext cx="1333430" cy="504891"/>
          </a:xfrm>
          <a:prstGeom prst="rect">
            <a:avLst/>
          </a:prstGeom>
        </p:spPr>
      </p:pic>
      <p:pic>
        <p:nvPicPr>
          <p:cNvPr id="7" name="Picture 6" descr="header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8" name="Picture 7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1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74214"/>
            <a:ext cx="9144000" cy="1143000"/>
          </a:xfrm>
        </p:spPr>
        <p:txBody>
          <a:bodyPr>
            <a:normAutofit/>
          </a:bodyPr>
          <a:lstStyle/>
          <a:p>
            <a:r>
              <a:rPr lang="en-GB" sz="4000" dirty="0"/>
              <a:t>4</a:t>
            </a:r>
            <a:r>
              <a:rPr lang="en-GB" sz="4000" dirty="0" smtClean="0"/>
              <a:t>) Send brand signals Google can’t ignore</a:t>
            </a:r>
            <a:endParaRPr lang="en-GB" sz="31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989980"/>
            <a:ext cx="826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00" y="2080811"/>
            <a:ext cx="6718300" cy="4218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74900" y="6281579"/>
            <a:ext cx="47135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www.dummies</a:t>
            </a:r>
            <a:r>
              <a:rPr lang="en-US" sz="1000" dirty="0"/>
              <a:t>-for-</a:t>
            </a:r>
            <a:r>
              <a:rPr lang="en-US" sz="1000" dirty="0" err="1"/>
              <a:t>destruction.co.uk</a:t>
            </a:r>
            <a:r>
              <a:rPr lang="en-US" sz="1000" dirty="0"/>
              <a:t>/random/</a:t>
            </a:r>
            <a:r>
              <a:rPr lang="en-US" sz="1000" dirty="0" err="1"/>
              <a:t>wp</a:t>
            </a:r>
            <a:r>
              <a:rPr lang="en-US" sz="1000" dirty="0"/>
              <a:t>-content/</a:t>
            </a:r>
            <a:r>
              <a:rPr lang="en-US" sz="1000" dirty="0" err="1"/>
              <a:t>who_owns_what.jpg</a:t>
            </a:r>
            <a:endParaRPr lang="en-US" sz="1000" dirty="0"/>
          </a:p>
        </p:txBody>
      </p:sp>
      <p:pic>
        <p:nvPicPr>
          <p:cNvPr id="8" name="Picture 7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7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3038475" y="2190750"/>
            <a:ext cx="53721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 b="1" dirty="0">
                <a:solidFill>
                  <a:srgbClr val="011527"/>
                </a:solidFill>
                <a:latin typeface="Proxima Nova Rg" charset="0"/>
              </a:rPr>
              <a:t>KEVIN GIBBONS</a:t>
            </a:r>
          </a:p>
          <a:p>
            <a:r>
              <a:rPr lang="en-US" sz="3200" b="1" dirty="0">
                <a:solidFill>
                  <a:srgbClr val="011527"/>
                </a:solidFill>
                <a:latin typeface="Proxima Nova Rg" charset="0"/>
              </a:rPr>
              <a:t> </a:t>
            </a:r>
          </a:p>
          <a:p>
            <a:r>
              <a:rPr lang="en-US" sz="2400" dirty="0">
                <a:solidFill>
                  <a:srgbClr val="011527"/>
                </a:solidFill>
                <a:latin typeface="Proxima Nova Rg" charset="0"/>
              </a:rPr>
              <a:t>KGIBBONS@BLUEGLASS.CO.UK</a:t>
            </a:r>
          </a:p>
          <a:p>
            <a:r>
              <a:rPr lang="en-US" sz="2400" dirty="0">
                <a:solidFill>
                  <a:srgbClr val="011527"/>
                </a:solidFill>
                <a:latin typeface="Proxima Nova Rg" charset="0"/>
              </a:rPr>
              <a:t>     @KEVGIBBO</a:t>
            </a:r>
          </a:p>
          <a:p>
            <a:r>
              <a:rPr lang="en-US" sz="2400" dirty="0">
                <a:solidFill>
                  <a:srgbClr val="011527"/>
                </a:solidFill>
                <a:latin typeface="Proxima Nova Rg" charset="0"/>
              </a:rPr>
              <a:t>BLUEGLASS.CO.UK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3554413"/>
            <a:ext cx="4095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070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08 at 21.38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97" y="1682639"/>
            <a:ext cx="6585504" cy="47291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07094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Make content the </a:t>
            </a:r>
            <a:r>
              <a:rPr lang="en-US" sz="3600" dirty="0" err="1" smtClean="0"/>
              <a:t>centre</a:t>
            </a:r>
            <a:r>
              <a:rPr lang="en-US" sz="3600" dirty="0" smtClean="0"/>
              <a:t> of your online strategy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0" y="646172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http://</a:t>
            </a:r>
            <a:r>
              <a:rPr lang="en-US" sz="1400" dirty="0" err="1" smtClean="0">
                <a:solidFill>
                  <a:srgbClr val="000000"/>
                </a:solidFill>
              </a:rPr>
              <a:t>www.copyblogger.com</a:t>
            </a:r>
            <a:r>
              <a:rPr lang="en-US" sz="1400" dirty="0" smtClean="0">
                <a:solidFill>
                  <a:srgbClr val="000000"/>
                </a:solidFill>
              </a:rPr>
              <a:t>/</a:t>
            </a:r>
            <a:r>
              <a:rPr lang="en-US" sz="1400" dirty="0">
                <a:solidFill>
                  <a:srgbClr val="000000"/>
                </a:solidFill>
              </a:rPr>
              <a:t>content-marketing/</a:t>
            </a:r>
          </a:p>
        </p:txBody>
      </p:sp>
      <p:pic>
        <p:nvPicPr>
          <p:cNvPr id="6" name="Picture 5" descr="heade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7" name="Picture 6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1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31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851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Google has more signals on quality than ever</a:t>
            </a:r>
            <a:endParaRPr lang="en-GB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989980"/>
            <a:ext cx="826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5" name="Picture 4" descr="google-produc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2231514"/>
            <a:ext cx="5372100" cy="4432300"/>
          </a:xfrm>
          <a:prstGeom prst="rect">
            <a:avLst/>
          </a:prstGeom>
        </p:spPr>
      </p:pic>
      <p:pic>
        <p:nvPicPr>
          <p:cNvPr id="6" name="Picture 5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6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oog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reen Shot 2013-05-13 at 21.21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1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6914"/>
            <a:ext cx="9144000" cy="1143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What users think of your site (bounce rate)</a:t>
            </a:r>
            <a:endParaRPr lang="en-GB" sz="4000" dirty="0"/>
          </a:p>
        </p:txBody>
      </p:sp>
      <p:pic>
        <p:nvPicPr>
          <p:cNvPr id="9" name="Picture 8" descr="heade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8700"/>
          </a:xfrm>
          <a:prstGeom prst="rect">
            <a:avLst/>
          </a:prstGeom>
        </p:spPr>
      </p:pic>
      <p:pic>
        <p:nvPicPr>
          <p:cNvPr id="6" name="Picture 5" descr="pig-bounce-trampoline-garden-jump-1264682442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1514"/>
            <a:ext cx="9144000" cy="4626486"/>
          </a:xfrm>
          <a:prstGeom prst="rect">
            <a:avLst/>
          </a:prstGeom>
        </p:spPr>
      </p:pic>
      <p:pic>
        <p:nvPicPr>
          <p:cNvPr id="5" name="Picture 4" descr="Screen Shot 2013-05-13 at 21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808"/>
            <a:ext cx="9144000" cy="5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7007</TotalTime>
  <Words>1006</Words>
  <Application>Microsoft Macintosh PowerPoint</Application>
  <PresentationFormat>On-screen Show (4:3)</PresentationFormat>
  <Paragraphs>175</Paragraphs>
  <Slides>51</Slides>
  <Notes>31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PowerPoint Presentation</vt:lpstr>
      <vt:lpstr>PowerPoint Presentation</vt:lpstr>
      <vt:lpstr>Google hates old-school link building</vt:lpstr>
      <vt:lpstr>PowerPoint Presentation</vt:lpstr>
      <vt:lpstr>PowerPoint Presentation</vt:lpstr>
      <vt:lpstr>Google has more signals on quality than ever</vt:lpstr>
      <vt:lpstr>PowerPoint Presentation</vt:lpstr>
      <vt:lpstr>What users think of your site (bounce rate)</vt:lpstr>
      <vt:lpstr>Where your traffic comes from (referrals)</vt:lpstr>
      <vt:lpstr>Social signals &amp; human engagement</vt:lpstr>
      <vt:lpstr>Your writers’ authority &amp; influence</vt:lpstr>
      <vt:lpstr>Your brand reputation</vt:lpstr>
      <vt:lpstr>Which means it’s not just SEO anymore…  It’s brand building!</vt:lpstr>
      <vt:lpstr>The best online content I’ve seen this year…</vt:lpstr>
      <vt:lpstr>Is a billboard!</vt:lpstr>
      <vt:lpstr>Think more agile!</vt:lpstr>
      <vt:lpstr>PowerPoint Presentation</vt:lpstr>
      <vt:lpstr>PowerPoint Presentation</vt:lpstr>
      <vt:lpstr>Organic visibility is still a great way to measure marketing success!</vt:lpstr>
      <vt:lpstr>PowerPoint Presentation</vt:lpstr>
      <vt:lpstr>Be remarkable…</vt:lpstr>
      <vt:lpstr>PowerPoint Presentation</vt:lpstr>
      <vt:lpstr>For best outreach results, you need an audience –  social media = likes/shares/retweets, but rarely links</vt:lpstr>
      <vt:lpstr>PowerPoint Presentation</vt:lpstr>
      <vt:lpstr>PowerPoint Presentation</vt:lpstr>
      <vt:lpstr>PowerPoint Presentation</vt:lpstr>
      <vt:lpstr>A one-fits all approach just doesn’t work – you need local expertise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Understand local behaviour &amp; European holiday timetables</vt:lpstr>
      <vt:lpstr>Outreach is much easier once you’ve built up personal relationships</vt:lpstr>
      <vt:lpstr>Timing is important – it all needs to line-up to avoid cross-over</vt:lpstr>
      <vt:lpstr>Share the love - HREFLANG can work very well, especially for lower populated countries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1) Understand the locals &amp; use their expertise</vt:lpstr>
      <vt:lpstr>2) Centralise your strategy to keep track across all markets &amp; get things done!</vt:lpstr>
      <vt:lpstr>PowerPoint Presentation</vt:lpstr>
      <vt:lpstr>4) Send brand signals Google can’t ignore</vt:lpstr>
      <vt:lpstr>PowerPoint Presentation</vt:lpstr>
    </vt:vector>
  </TitlesOfParts>
  <Company>SEOptimise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 Marketing in the UK </dc:title>
  <dc:creator>Kevin Gibbons</dc:creator>
  <cp:lastModifiedBy>Kevin Gibbons</cp:lastModifiedBy>
  <cp:revision>167</cp:revision>
  <dcterms:created xsi:type="dcterms:W3CDTF">2012-11-14T14:58:34Z</dcterms:created>
  <dcterms:modified xsi:type="dcterms:W3CDTF">2013-10-04T06:19:53Z</dcterms:modified>
</cp:coreProperties>
</file>